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1" r:id="rId2"/>
    <p:sldId id="272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43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6.png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ransition spd="slow">
    <p:randomBar dir="vert"/>
  </p:transition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png"/><Relationship Id="rId5" Type="http://schemas.openxmlformats.org/officeDocument/2006/relationships/oleObject" Target="../embeddings/oleObject2.bin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png"/><Relationship Id="rId5" Type="http://schemas.openxmlformats.org/officeDocument/2006/relationships/oleObject" Target="../embeddings/oleObject4.bin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799125"/>
            <a:ext cx="5468653" cy="1104831"/>
          </a:xfrm>
        </p:spPr>
        <p:txBody>
          <a:bodyPr>
            <a:normAutofit/>
          </a:bodyPr>
          <a:lstStyle/>
          <a:p>
            <a:r>
              <a:rPr lang="es-MX" sz="2800" b="1" dirty="0" smtClean="0">
                <a:latin typeface="Century Gothic" panose="020B0502020202020204" pitchFamily="34" charset="0"/>
              </a:rPr>
              <a:t>CHACAHUA LAGOON NATIONAL PARK</a:t>
            </a:r>
            <a:endParaRPr lang="es-ES" sz="2800" b="1" dirty="0">
              <a:latin typeface="Century Gothic" panose="020B0502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95400" y="2556932"/>
            <a:ext cx="5681597" cy="331893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1400" b="1" dirty="0" smtClean="0">
                <a:latin typeface="Century Gothic" panose="020B0502020202020204" pitchFamily="34" charset="0"/>
              </a:rPr>
              <a:t>TOUR DESCRIPTION</a:t>
            </a:r>
          </a:p>
          <a:p>
            <a:pPr algn="just"/>
            <a:r>
              <a:rPr lang="en-US" sz="1400" dirty="0" smtClean="0">
                <a:latin typeface="Century Gothic" panose="020B0502020202020204" pitchFamily="34" charset="0"/>
              </a:rPr>
              <a:t>We </a:t>
            </a:r>
            <a:r>
              <a:rPr lang="en-US" sz="1400" dirty="0">
                <a:latin typeface="Century Gothic" panose="020B0502020202020204" pitchFamily="34" charset="0"/>
              </a:rPr>
              <a:t>begin our adventure by driving to a town named Zapotalito, there we will catch a boat and explore the amazing trails this magical mangrove swamps offer, enjoying its floating islands and beautiful views.</a:t>
            </a:r>
            <a:endParaRPr lang="es-ES" sz="1400" dirty="0">
              <a:latin typeface="Century Gothic" panose="020B0502020202020204" pitchFamily="34" charset="0"/>
            </a:endParaRPr>
          </a:p>
          <a:p>
            <a:pPr algn="just"/>
            <a:r>
              <a:rPr lang="en-US" sz="1400" dirty="0">
                <a:latin typeface="Century Gothic" panose="020B0502020202020204" pitchFamily="34" charset="0"/>
              </a:rPr>
              <a:t>We will watch the Corral island and learn from its local people lifestyle, and as we move along the lagoon we will enjoy watching its huge variety of wild birds. </a:t>
            </a:r>
            <a:endParaRPr lang="es-ES" sz="1400" dirty="0">
              <a:latin typeface="Century Gothic" panose="020B0502020202020204" pitchFamily="34" charset="0"/>
            </a:endParaRPr>
          </a:p>
          <a:p>
            <a:pPr algn="just"/>
            <a:r>
              <a:rPr lang="en-US" sz="1400" dirty="0">
                <a:latin typeface="Century Gothic" panose="020B0502020202020204" pitchFamily="34" charset="0"/>
              </a:rPr>
              <a:t>After arriving to the town of </a:t>
            </a:r>
            <a:r>
              <a:rPr lang="en-US" sz="1400" dirty="0" smtClean="0">
                <a:latin typeface="Century Gothic" panose="020B0502020202020204" pitchFamily="34" charset="0"/>
              </a:rPr>
              <a:t>Chacahua</a:t>
            </a:r>
            <a:r>
              <a:rPr lang="en-US" sz="1400" dirty="0">
                <a:latin typeface="Century Gothic" panose="020B0502020202020204" pitchFamily="34" charset="0"/>
              </a:rPr>
              <a:t>, we’ll set on a walking trail towards a Crocodile sanctuary where we will learn about this amazing reptiles and their life cycle.</a:t>
            </a:r>
            <a:endParaRPr lang="es-ES" sz="1400" dirty="0">
              <a:latin typeface="Century Gothic" panose="020B0502020202020204" pitchFamily="34" charset="0"/>
            </a:endParaRPr>
          </a:p>
          <a:p>
            <a:pPr algn="just"/>
            <a:r>
              <a:rPr lang="en-US" sz="1400" dirty="0">
                <a:latin typeface="Century Gothic" panose="020B0502020202020204" pitchFamily="34" charset="0"/>
              </a:rPr>
              <a:t>Later on, we will arrive to the Bocabarra where we will enjoy the amazing local gastronomy (4 hour free time)</a:t>
            </a:r>
            <a:endParaRPr lang="es-ES" sz="1400" dirty="0">
              <a:latin typeface="Century Gothic" panose="020B0502020202020204" pitchFamily="34" charset="0"/>
            </a:endParaRPr>
          </a:p>
          <a:p>
            <a:pPr marL="0" indent="0" algn="just">
              <a:buNone/>
            </a:pPr>
            <a:endParaRPr lang="es-E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189940" y="26680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>
              <a:solidFill>
                <a:prstClr val="black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7102257" y="2556932"/>
            <a:ext cx="4334006" cy="3412068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Schedules: </a:t>
            </a:r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                                  Price:</a:t>
            </a:r>
            <a:endParaRPr lang="es-ES" sz="12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s-MX" sz="1200" b="1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Departure: 9:00 AM                $1,200.00 Per Person</a:t>
            </a:r>
          </a:p>
          <a:p>
            <a:r>
              <a:rPr lang="es-MX" sz="1200" b="1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Return: 6:00 PM</a:t>
            </a:r>
            <a:endParaRPr lang="es-ES" sz="1200" b="1" dirty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r>
              <a:rPr lang="en-US" sz="1200" dirty="0">
                <a:solidFill>
                  <a:prstClr val="white"/>
                </a:solidFill>
                <a:latin typeface="Century Gothic" panose="020B0502020202020204" pitchFamily="34" charset="0"/>
              </a:rPr>
              <a:t> </a:t>
            </a:r>
            <a:endParaRPr lang="es-ES" sz="1200" dirty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Includes</a:t>
            </a:r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: </a:t>
            </a:r>
            <a:r>
              <a:rPr lang="en-US" sz="12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Land Transportation, Boat Ride, Hydrating Beverages, Tour Guide, Traveler Insurance.</a:t>
            </a:r>
            <a:endParaRPr lang="es-ES" sz="1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en-US" sz="1200" dirty="0">
                <a:solidFill>
                  <a:prstClr val="white"/>
                </a:solidFill>
                <a:latin typeface="Century Gothic" panose="020B0502020202020204" pitchFamily="34" charset="0"/>
              </a:rPr>
              <a:t> </a:t>
            </a:r>
            <a:endParaRPr lang="es-ES" sz="1200" dirty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What to bring</a:t>
            </a:r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? </a:t>
            </a:r>
            <a:endParaRPr lang="es-ES" sz="1200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s-MX" sz="1200" b="1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Bathing Suit, Sandals, Towel, Sunscreen</a:t>
            </a:r>
            <a:r>
              <a:rPr lang="es-MX" sz="1200" b="1" dirty="0">
                <a:solidFill>
                  <a:prstClr val="white"/>
                </a:solidFill>
                <a:latin typeface="Century Gothic" panose="020B0502020202020204" pitchFamily="34" charset="0"/>
              </a:rPr>
              <a:t> </a:t>
            </a:r>
            <a:r>
              <a:rPr lang="es-MX" sz="1200" b="1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and Hat.</a:t>
            </a:r>
            <a:endParaRPr lang="es-ES" sz="1200" b="1" dirty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 </a:t>
            </a:r>
            <a:endParaRPr lang="es-ES" sz="1200" b="1" dirty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 </a:t>
            </a:r>
            <a:endParaRPr lang="es-ES" sz="1200" b="1" dirty="0">
              <a:solidFill>
                <a:prstClr val="white"/>
              </a:solidFill>
              <a:latin typeface="Century Gothic" panose="020B0502020202020204" pitchFamily="34" charset="0"/>
            </a:endParaRPr>
          </a:p>
          <a:p>
            <a:pPr algn="ctr"/>
            <a:endParaRPr lang="es-ES" sz="1200" b="1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775700" y="571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9" name="Objeto 8"/>
          <p:cNvGraphicFramePr>
            <a:graphicFrameLocks noChangeAspect="1"/>
          </p:cNvGraphicFramePr>
          <p:nvPr>
            <p:extLst/>
          </p:nvPr>
        </p:nvGraphicFramePr>
        <p:xfrm>
          <a:off x="8775700" y="571500"/>
          <a:ext cx="2447925" cy="183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5" name="Imagen de mapa de bits" r:id="rId3" imgW="9116698" imgH="6830378" progId="Paint.Picture">
                  <p:embed/>
                </p:oleObj>
              </mc:Choice>
              <mc:Fallback>
                <p:oleObj name="Imagen de mapa de bits" r:id="rId3" imgW="9116698" imgH="6830378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75700" y="571500"/>
                        <a:ext cx="2447925" cy="18383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6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11" name="Objeto 10"/>
          <p:cNvGraphicFramePr>
            <a:graphicFrameLocks noChangeAspect="1"/>
          </p:cNvGraphicFramePr>
          <p:nvPr>
            <p:extLst/>
          </p:nvPr>
        </p:nvGraphicFramePr>
        <p:xfrm>
          <a:off x="6337300" y="571499"/>
          <a:ext cx="2438400" cy="183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6" name="Imagen de mapa de bits" r:id="rId5" imgW="7114286" imgH="5353797" progId="Paint.Picture">
                  <p:embed/>
                </p:oleObj>
              </mc:Choice>
              <mc:Fallback>
                <p:oleObj name="Imagen de mapa de bits" r:id="rId5" imgW="7114286" imgH="5353797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37300" y="571499"/>
                        <a:ext cx="2438400" cy="18383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agen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0160" y="4928167"/>
            <a:ext cx="3378200" cy="94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55819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0" y="877899"/>
            <a:ext cx="5468653" cy="1104831"/>
          </a:xfrm>
        </p:spPr>
        <p:txBody>
          <a:bodyPr>
            <a:normAutofit/>
          </a:bodyPr>
          <a:lstStyle/>
          <a:p>
            <a:r>
              <a:rPr lang="es-MX" sz="2800" b="1" dirty="0" smtClean="0">
                <a:latin typeface="Century Gothic" panose="020B0502020202020204" pitchFamily="34" charset="0"/>
              </a:rPr>
              <a:t>PARQUE NACIONAL LAGUNAS DE CHACAHUA</a:t>
            </a:r>
            <a:endParaRPr lang="es-ES" sz="2800" b="1" dirty="0">
              <a:latin typeface="Century Gothic" panose="020B0502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30300" y="2422607"/>
            <a:ext cx="5806857" cy="3318936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1400" b="1" dirty="0" smtClean="0">
                <a:latin typeface="Century Gothic" panose="020B0502020202020204" pitchFamily="34" charset="0"/>
              </a:rPr>
              <a:t>DESCRIPCION DEL TOUR</a:t>
            </a:r>
          </a:p>
          <a:p>
            <a:pPr algn="just"/>
            <a:r>
              <a:rPr lang="es-ES" sz="1400" dirty="0">
                <a:latin typeface="Century Gothic" panose="020B0502020202020204" pitchFamily="34" charset="0"/>
              </a:rPr>
              <a:t>Iniciamos la aventura con dirección al pueblo de Zapotalito, donde abordaremos una embarcación para perdernos dentro de los laberintos </a:t>
            </a:r>
            <a:r>
              <a:rPr lang="es-ES" sz="1400" dirty="0" smtClean="0">
                <a:latin typeface="Century Gothic" panose="020B0502020202020204" pitchFamily="34" charset="0"/>
              </a:rPr>
              <a:t>e </a:t>
            </a:r>
            <a:r>
              <a:rPr lang="es-ES" sz="1400" dirty="0">
                <a:latin typeface="Century Gothic" panose="020B0502020202020204" pitchFamily="34" charset="0"/>
              </a:rPr>
              <a:t>islas flotantes que forman los manglares, disfrutando de sus hermosos paisajes.</a:t>
            </a:r>
          </a:p>
          <a:p>
            <a:pPr algn="just"/>
            <a:r>
              <a:rPr lang="es-ES" sz="1400" dirty="0">
                <a:latin typeface="Century Gothic" panose="020B0502020202020204" pitchFamily="34" charset="0"/>
              </a:rPr>
              <a:t>Recorreremos la Isla del Corral donde conoceremos la forma de vida de los pobladores de esa región, durante el recorrido podremos admirar una variedad de aves endémicas de la costa.</a:t>
            </a:r>
          </a:p>
          <a:p>
            <a:pPr algn="just"/>
            <a:r>
              <a:rPr lang="es-ES" sz="1400" dirty="0">
                <a:latin typeface="Century Gothic" panose="020B0502020202020204" pitchFamily="34" charset="0"/>
              </a:rPr>
              <a:t>Llegaremos al Pueblo de Chacahua para caminar aproximadamente 400 metros y visitar un Cocodrilario, en donde aprenderemos sobre el ciclo de vida de </a:t>
            </a:r>
            <a:r>
              <a:rPr lang="es-ES" sz="1400" dirty="0" smtClean="0">
                <a:latin typeface="Century Gothic" panose="020B0502020202020204" pitchFamily="34" charset="0"/>
              </a:rPr>
              <a:t>estos increíbles animales.</a:t>
            </a:r>
            <a:endParaRPr lang="es-ES" sz="1400" dirty="0">
              <a:latin typeface="Century Gothic" panose="020B0502020202020204" pitchFamily="34" charset="0"/>
            </a:endParaRPr>
          </a:p>
          <a:p>
            <a:pPr algn="just"/>
            <a:r>
              <a:rPr lang="es-ES" sz="1400" dirty="0">
                <a:latin typeface="Century Gothic" panose="020B0502020202020204" pitchFamily="34" charset="0"/>
              </a:rPr>
              <a:t>Posteriormente regresaremos a la embarcación para </a:t>
            </a:r>
            <a:r>
              <a:rPr lang="es-ES" sz="1400" dirty="0" smtClean="0">
                <a:latin typeface="Century Gothic" panose="020B0502020202020204" pitchFamily="34" charset="0"/>
              </a:rPr>
              <a:t>llegar donde se une la laguna con el mar </a:t>
            </a:r>
            <a:r>
              <a:rPr lang="es-ES" sz="1400" dirty="0">
                <a:latin typeface="Century Gothic" panose="020B0502020202020204" pitchFamily="34" charset="0"/>
              </a:rPr>
              <a:t>y disfrutar de la gastronomía costeña. (Tiempo libre 4 horas).</a:t>
            </a:r>
            <a:endParaRPr lang="es-MX" sz="1400" b="1" dirty="0" smtClean="0">
              <a:latin typeface="Century Gothic" panose="020B0502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189940" y="266804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8" name="Rectángulo redondeado 7"/>
          <p:cNvSpPr/>
          <p:nvPr/>
        </p:nvSpPr>
        <p:spPr>
          <a:xfrm>
            <a:off x="7102257" y="2556932"/>
            <a:ext cx="4334006" cy="3318936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Horario</a:t>
            </a:r>
            <a:endParaRPr lang="es-ES" sz="12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Salida: 9:00 AM</a:t>
            </a: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Retorno: 6:00 PM</a:t>
            </a:r>
            <a:endParaRPr lang="es-ES" sz="1200" b="1" dirty="0" smtClean="0">
              <a:latin typeface="Century Gothic" panose="020B0502020202020204" pitchFamily="34" charset="0"/>
            </a:endParaRPr>
          </a:p>
          <a:p>
            <a:r>
              <a:rPr lang="en-US" sz="1200" dirty="0">
                <a:latin typeface="Century Gothic" panose="020B0502020202020204" pitchFamily="34" charset="0"/>
              </a:rPr>
              <a:t> </a:t>
            </a:r>
            <a:endParaRPr lang="es-ES" sz="1200" dirty="0">
              <a:latin typeface="Century Gothic" panose="020B0502020202020204" pitchFamily="34" charset="0"/>
            </a:endParaRPr>
          </a:p>
          <a:p>
            <a:pPr algn="ctr"/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Incluye:</a:t>
            </a:r>
            <a:endParaRPr lang="es-ES" sz="1200" b="1" dirty="0" smtClean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Transportación Terrestre     Embarcación              Guía de Turistas                  Aguas Hidratantes                  Seguro de Viajero  </a:t>
            </a:r>
            <a:endParaRPr lang="es-ES" sz="1200" b="1" dirty="0" smtClean="0">
              <a:latin typeface="Century Gothic" panose="020B0502020202020204" pitchFamily="34" charset="0"/>
            </a:endParaRPr>
          </a:p>
          <a:p>
            <a:endParaRPr lang="es-ES" sz="1200" b="1" dirty="0">
              <a:latin typeface="Century Gothic" panose="020B0502020202020204" pitchFamily="34" charset="0"/>
            </a:endParaRPr>
          </a:p>
          <a:p>
            <a:pPr algn="ctr"/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Precio</a:t>
            </a:r>
            <a:endParaRPr lang="es-ES" sz="12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$1,200 </a:t>
            </a:r>
            <a:r>
              <a:rPr lang="en-US" sz="1200" b="1" dirty="0">
                <a:latin typeface="Century Gothic" panose="020B0502020202020204" pitchFamily="34" charset="0"/>
              </a:rPr>
              <a:t>°° </a:t>
            </a:r>
            <a:r>
              <a:rPr lang="en-US" sz="1200" b="1" dirty="0" smtClean="0">
                <a:latin typeface="Century Gothic" panose="020B0502020202020204" pitchFamily="34" charset="0"/>
              </a:rPr>
              <a:t>Por Persona</a:t>
            </a:r>
            <a:endParaRPr lang="en-US" sz="1200" b="1" dirty="0">
              <a:latin typeface="Century Gothic" panose="020B0502020202020204" pitchFamily="34" charset="0"/>
            </a:endParaRPr>
          </a:p>
          <a:p>
            <a:r>
              <a:rPr lang="en-US" sz="1200" b="1" dirty="0">
                <a:latin typeface="Century Gothic" panose="020B0502020202020204" pitchFamily="34" charset="0"/>
              </a:rPr>
              <a:t>       </a:t>
            </a:r>
            <a:r>
              <a:rPr lang="en-US" sz="1200" dirty="0">
                <a:latin typeface="Century Gothic" panose="020B0502020202020204" pitchFamily="34" charset="0"/>
              </a:rPr>
              <a:t> </a:t>
            </a:r>
            <a:endParaRPr lang="es-ES" sz="1200" dirty="0">
              <a:latin typeface="Century Gothic" panose="020B0502020202020204" pitchFamily="34" charset="0"/>
            </a:endParaRPr>
          </a:p>
          <a:p>
            <a:pPr algn="ctr"/>
            <a:r>
              <a:rPr lang="en-US" sz="1200" b="1" dirty="0" smtClean="0">
                <a:solidFill>
                  <a:srgbClr val="FF0000"/>
                </a:solidFill>
                <a:latin typeface="Century Gothic" panose="020B0502020202020204" pitchFamily="34" charset="0"/>
              </a:rPr>
              <a:t>Recomendaciones</a:t>
            </a:r>
            <a:endParaRPr lang="es-ES" sz="1200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Traje de Baño    </a:t>
            </a:r>
            <a:endParaRPr lang="es-ES" sz="1200" b="1" dirty="0"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Sandalias</a:t>
            </a:r>
            <a:endParaRPr lang="es-ES" sz="1200" b="1" dirty="0">
              <a:latin typeface="Century Gothic" panose="020B0502020202020204" pitchFamily="34" charset="0"/>
            </a:endParaRP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Toalla</a:t>
            </a:r>
          </a:p>
          <a:p>
            <a:r>
              <a:rPr lang="en-US" sz="1200" b="1" dirty="0" smtClean="0">
                <a:latin typeface="Century Gothic" panose="020B0502020202020204" pitchFamily="34" charset="0"/>
              </a:rPr>
              <a:t>Bloqueador</a:t>
            </a:r>
            <a:endParaRPr lang="es-ES" sz="1200" b="1" dirty="0">
              <a:latin typeface="Century Gothic" panose="020B0502020202020204" pitchFamily="34" charset="0"/>
            </a:endParaRPr>
          </a:p>
          <a:p>
            <a:pPr algn="ctr"/>
            <a:endParaRPr lang="es-ES" sz="1200" b="1" dirty="0">
              <a:latin typeface="Century Gothic" panose="020B0502020202020204" pitchFamily="34" charset="0"/>
            </a:endParaRPr>
          </a:p>
        </p:txBody>
      </p:sp>
      <p:sp>
        <p:nvSpPr>
          <p:cNvPr id="10" name="Rectangle 6"/>
          <p:cNvSpPr>
            <a:spLocks noChangeArrowheads="1"/>
          </p:cNvSpPr>
          <p:nvPr/>
        </p:nvSpPr>
        <p:spPr bwMode="auto">
          <a:xfrm>
            <a:off x="-165100" y="-1343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sp>
        <p:nvSpPr>
          <p:cNvPr id="12" name="Rectangle 8"/>
          <p:cNvSpPr>
            <a:spLocks noChangeArrowheads="1"/>
          </p:cNvSpPr>
          <p:nvPr/>
        </p:nvSpPr>
        <p:spPr bwMode="auto">
          <a:xfrm>
            <a:off x="3535078" y="51435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ES"/>
          </a:p>
        </p:txBody>
      </p:sp>
      <p:graphicFrame>
        <p:nvGraphicFramePr>
          <p:cNvPr id="11" name="Objeto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992134"/>
              </p:ext>
            </p:extLst>
          </p:nvPr>
        </p:nvGraphicFramePr>
        <p:xfrm>
          <a:off x="6937157" y="601204"/>
          <a:ext cx="2090020" cy="1677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5" name="Imagen de mapa de bits" r:id="rId3" imgW="7114286" imgH="5353797" progId="Paint.Picture">
                  <p:embed/>
                </p:oleObj>
              </mc:Choice>
              <mc:Fallback>
                <p:oleObj name="Imagen de mapa de bits" r:id="rId3" imgW="7114286" imgH="5353797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7157" y="601204"/>
                        <a:ext cx="2090020" cy="167746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to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1149125"/>
              </p:ext>
            </p:extLst>
          </p:nvPr>
        </p:nvGraphicFramePr>
        <p:xfrm>
          <a:off x="9027177" y="591585"/>
          <a:ext cx="2277823" cy="1677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6" name="Imagen de mapa de bits" r:id="rId5" imgW="9116698" imgH="6830378" progId="Paint.Picture">
                  <p:embed/>
                </p:oleObj>
              </mc:Choice>
              <mc:Fallback>
                <p:oleObj name="Imagen de mapa de bits" r:id="rId5" imgW="9116698" imgH="6830378" progId="Paint.Picture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027177" y="591585"/>
                        <a:ext cx="2277823" cy="167746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Imagen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93983" y="5422900"/>
            <a:ext cx="3508274" cy="89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45150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ánico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2608</TotalTime>
  <Words>284</Words>
  <Application>Microsoft Office PowerPoint</Application>
  <PresentationFormat>Panorámica</PresentationFormat>
  <Paragraphs>37</Paragraphs>
  <Slides>2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Arial</vt:lpstr>
      <vt:lpstr>Century Gothic</vt:lpstr>
      <vt:lpstr>Garamond</vt:lpstr>
      <vt:lpstr>Orgánico</vt:lpstr>
      <vt:lpstr>Imagen de mapa de bits</vt:lpstr>
      <vt:lpstr>CHACAHUA LAGOON NATIONAL PARK</vt:lpstr>
      <vt:lpstr>PARQUE NACIONAL LAGUNAS DE CHACAHUA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TOURIST GUIDE</dc:title>
  <dc:creator>Mike Fierro</dc:creator>
  <cp:lastModifiedBy>Mike Fierro</cp:lastModifiedBy>
  <cp:revision>89</cp:revision>
  <dcterms:created xsi:type="dcterms:W3CDTF">2019-04-11T00:54:13Z</dcterms:created>
  <dcterms:modified xsi:type="dcterms:W3CDTF">2019-05-07T17:18:00Z</dcterms:modified>
</cp:coreProperties>
</file>